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5" r:id="rId21"/>
  </p:sldIdLst>
  <p:sldSz cx="9144000" cy="6858000" type="screen4x3"/>
  <p:notesSz cx="6858000" cy="9144000"/>
  <p:custDataLst>
    <p:tags r:id="rId23"/>
  </p:custDataLst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1pPr>
    <a:lvl2pPr marL="4572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2pPr>
    <a:lvl3pPr marL="9144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3pPr>
    <a:lvl4pPr marL="1371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4pPr>
    <a:lvl5pPr marL="18288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pitchFamily="32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1923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</p:spTree>
    <p:extLst>
      <p:ext uri="{BB962C8B-B14F-4D97-AF65-F5344CB8AC3E}">
        <p14:creationId xmlns:p14="http://schemas.microsoft.com/office/powerpoint/2010/main" xmlns="" val="1438684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45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59425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22238" y="695325"/>
            <a:ext cx="25646063" cy="1923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98626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68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724334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58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929745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14070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597541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8574134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22238" y="695325"/>
            <a:ext cx="25646063" cy="1923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790723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22238" y="695325"/>
            <a:ext cx="25646063" cy="1923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803130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09816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28411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56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7629151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22238" y="695325"/>
            <a:ext cx="25646063" cy="1923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51452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22238" y="695325"/>
            <a:ext cx="25646063" cy="1923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63269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22238" y="695325"/>
            <a:ext cx="25646063" cy="1923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446367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22238" y="695325"/>
            <a:ext cx="25646063" cy="1923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48703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22238" y="695325"/>
            <a:ext cx="25646063" cy="1923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894960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22238" y="695325"/>
            <a:ext cx="25646063" cy="1923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40301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22238" y="695325"/>
            <a:ext cx="25646063" cy="1923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00590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22238" y="695325"/>
            <a:ext cx="25646063" cy="192357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3588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7BB62B4-4286-49CC-AFC3-CECEAF72D9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83E4D75-70F4-45F1-8653-C3C24CD7566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7813" y="114300"/>
            <a:ext cx="2055812" cy="60086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"/>
            <a:ext cx="6018213" cy="60086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A875FCE-BFB0-4A3D-8528-F5E4F19641B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6425" cy="145891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>
          <a:xfrm>
            <a:off x="6553200" y="6356350"/>
            <a:ext cx="2130425" cy="361950"/>
          </a:xfrm>
        </p:spPr>
        <p:txBody>
          <a:bodyPr/>
          <a:lstStyle>
            <a:lvl1pPr>
              <a:defRPr/>
            </a:lvl1pPr>
          </a:lstStyle>
          <a:p>
            <a:fld id="{C9833378-5ED5-47B3-B741-646645704DD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DF4CF9B-46F8-4650-8D12-6B77A638361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985A7AD-8246-49D8-9715-E2D39303A7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8B3E34F-1F45-40A4-8830-9F705B9D8E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E142B0F-775C-4F1F-A152-CB2C100CBD5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9F8E6CF-D8CD-482A-AAAA-94BF3DCC072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DD19551-7B35-486E-BA7A-D1BB3AC123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82F88A8-8BDF-4168-94D4-02A9E76E26F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BACED79-F3BE-4731-896D-F6AE480C70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"/>
            <a:ext cx="8226425" cy="1458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tytułu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format tekstu konspektu</a:t>
            </a:r>
          </a:p>
          <a:p>
            <a:pPr lvl="1"/>
            <a:r>
              <a:rPr lang="en-GB" smtClean="0"/>
              <a:t>Drugi poziom konspektu</a:t>
            </a:r>
          </a:p>
          <a:p>
            <a:pPr lvl="2"/>
            <a:r>
              <a:rPr lang="en-GB" smtClean="0"/>
              <a:t>Trzeci poziom konspektu</a:t>
            </a:r>
          </a:p>
          <a:p>
            <a:pPr lvl="3"/>
            <a:r>
              <a:rPr lang="en-GB" smtClean="0"/>
              <a:t>Czwarty poziom konspektu</a:t>
            </a:r>
          </a:p>
          <a:p>
            <a:pPr lvl="4"/>
            <a:r>
              <a:rPr lang="en-GB" smtClean="0"/>
              <a:t>Piąty poziom konspektu</a:t>
            </a:r>
          </a:p>
          <a:p>
            <a:pPr lvl="4"/>
            <a:r>
              <a:rPr lang="en-GB" smtClean="0"/>
              <a:t>Szósty poziom konspektu</a:t>
            </a:r>
          </a:p>
          <a:p>
            <a:pPr lvl="4"/>
            <a:r>
              <a:rPr lang="en-GB" smtClean="0"/>
              <a:t>Siódmy poziom konspektu</a:t>
            </a:r>
          </a:p>
          <a:p>
            <a:pPr lvl="4"/>
            <a:r>
              <a:rPr lang="en-GB" smtClean="0"/>
              <a:t>Ósmy poziom konspektu</a:t>
            </a:r>
          </a:p>
          <a:p>
            <a:pPr lvl="4"/>
            <a:r>
              <a:rPr lang="en-GB" smtClean="0"/>
              <a:t>Dziewiąty poziom konspektu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6307138"/>
            <a:ext cx="21320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0425" cy="361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fld id="{F6446F85-C160-4165-8844-97826B6FAAF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cs typeface="Arial Unicode MS" pitchFamily="32" charset="0"/>
        </a:defRPr>
      </a:lvl2pPr>
      <a:lvl3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cs typeface="Arial Unicode MS" pitchFamily="32" charset="0"/>
        </a:defRPr>
      </a:lvl3pPr>
      <a:lvl4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cs typeface="Arial Unicode MS" pitchFamily="32" charset="0"/>
        </a:defRPr>
      </a:lvl4pPr>
      <a:lvl5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cs typeface="Arial Unicode MS" pitchFamily="32" charset="0"/>
        </a:defRPr>
      </a:lvl5pPr>
      <a:lvl6pPr marL="457200"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cs typeface="Arial Unicode MS" pitchFamily="32" charset="0"/>
        </a:defRPr>
      </a:lvl6pPr>
      <a:lvl7pPr marL="914400"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cs typeface="Arial Unicode MS" pitchFamily="32" charset="0"/>
        </a:defRPr>
      </a:lvl7pPr>
      <a:lvl8pPr marL="1371600"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cs typeface="Arial Unicode MS" pitchFamily="32" charset="0"/>
        </a:defRPr>
      </a:lvl8pPr>
      <a:lvl9pPr marL="1828800"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cs typeface="Arial Unicode MS" pitchFamily="32" charset="0"/>
        </a:defRPr>
      </a:lvl9pPr>
    </p:titleStyle>
    <p:bodyStyle>
      <a:lvl1pPr marL="339725" indent="-339725" algn="l" defTabSz="449263" rtl="0" eaLnBrk="0" fontAlgn="base" hangingPunct="0">
        <a:lnSpc>
          <a:spcPct val="102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49263" rtl="0" eaLnBrk="0" fontAlgn="base" hangingPunct="0">
        <a:lnSpc>
          <a:spcPct val="102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I:\WSZYSTKIE%20DOKUMENTY\I%20wojna%20&#347;wiatowa\Prezentacja%20z%20okazji%2090%20rocznicy%20odzyskania%20niepodleg&#322;o&#347;ci\My,%20Pierwsza%20Brygada%20-%20Pie&#347;&#324;%20legion&#243;w.wav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Grafika:%C5%9Awi%C4%99to.jp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428625" y="642918"/>
            <a:ext cx="8286750" cy="44291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400" dirty="0" smtClean="0">
                <a:solidFill>
                  <a:srgbClr val="FF0000"/>
                </a:solidFill>
              </a:rPr>
              <a:t>    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4400" dirty="0" smtClean="0">
              <a:solidFill>
                <a:srgbClr val="FF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4400" dirty="0" smtClean="0">
              <a:solidFill>
                <a:srgbClr val="FF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400" dirty="0" smtClean="0">
                <a:solidFill>
                  <a:srgbClr val="FF0000"/>
                </a:solidFill>
              </a:rPr>
              <a:t>    </a:t>
            </a:r>
            <a:r>
              <a:rPr lang="pl-PL" sz="4800" dirty="0" smtClean="0">
                <a:solidFill>
                  <a:srgbClr val="FF0000"/>
                </a:solidFill>
              </a:rPr>
              <a:t>11 listopada 2020 roku-                     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800">
                <a:solidFill>
                  <a:srgbClr val="FF0000"/>
                </a:solidFill>
              </a:rPr>
              <a:t> </a:t>
            </a:r>
            <a:r>
              <a:rPr lang="pl-PL" sz="4800" smtClean="0">
                <a:solidFill>
                  <a:srgbClr val="FF0000"/>
                </a:solidFill>
              </a:rPr>
              <a:t>           102 </a:t>
            </a:r>
            <a:r>
              <a:rPr lang="pl-PL" sz="4800" dirty="0" smtClean="0">
                <a:solidFill>
                  <a:srgbClr val="FF0000"/>
                </a:solidFill>
              </a:rPr>
              <a:t>rocznica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4800" dirty="0" smtClean="0">
              <a:solidFill>
                <a:srgbClr val="FF0000"/>
              </a:solidFill>
            </a:endParaRP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800" dirty="0" smtClean="0"/>
              <a:t>   odzyskania niepodległości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4800" dirty="0" smtClean="0"/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800" dirty="0" smtClean="0"/>
              <a:t>                   Polski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l-PL" sz="4400" dirty="0">
              <a:solidFill>
                <a:srgbClr val="FFFFFF"/>
              </a:solidFill>
            </a:endParaRPr>
          </a:p>
        </p:txBody>
      </p:sp>
      <p:pic>
        <p:nvPicPr>
          <p:cNvPr id="4" name="My, Pierwsza Brygada - Pieśń legionów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-1066800" y="5638800"/>
            <a:ext cx="2438400" cy="2438400"/>
          </a:xfrm>
          <a:prstGeom prst="rect">
            <a:avLst/>
          </a:prstGeom>
        </p:spPr>
      </p:pic>
    </p:spTree>
  </p:cSld>
  <p:clrMapOvr>
    <a:masterClrMapping/>
  </p:clrMapOvr>
  <p:transition spd="slow" advTm="4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2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571472" y="571480"/>
            <a:ext cx="7929562" cy="5762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400" dirty="0">
                <a:solidFill>
                  <a:srgbClr val="FF0000"/>
                </a:solidFill>
              </a:rPr>
              <a:t>Dokładnie w dniu , w którym zakończyły się walki ,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400" dirty="0">
                <a:solidFill>
                  <a:srgbClr val="FF0000"/>
                </a:solidFill>
              </a:rPr>
              <a:t>11 listopada 1918 roku, władzę w Warszawie obejmował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400" dirty="0">
                <a:solidFill>
                  <a:srgbClr val="FFFFFF"/>
                </a:solidFill>
              </a:rPr>
              <a:t>Józef Piłsudski – człowiek , który w czasie I wojny światowej najbardziej starał się </a:t>
            </a:r>
            <a:r>
              <a:rPr lang="pl-PL" sz="4400" dirty="0" smtClean="0">
                <a:solidFill>
                  <a:srgbClr val="FFFFFF"/>
                </a:solidFill>
              </a:rPr>
              <a:t>odbudować państwo polskie</a:t>
            </a:r>
            <a:r>
              <a:rPr lang="pl-PL" sz="4400" smtClean="0">
                <a:solidFill>
                  <a:srgbClr val="FFFFFF"/>
                </a:solidFill>
              </a:rPr>
              <a:t>, walcząc na czele legionów.</a:t>
            </a:r>
            <a:endParaRPr lang="pl-PL" sz="4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539750" y="68897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>
                <a:solidFill>
                  <a:srgbClr val="000000"/>
                </a:solidFill>
                <a:latin typeface="Calibri" pitchFamily="32" charset="0"/>
              </a:rPr>
              <a:t>    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358063" y="7072313"/>
            <a:ext cx="6400800" cy="1754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476672"/>
            <a:ext cx="4896433" cy="58069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215074" y="2571744"/>
            <a:ext cx="2571768" cy="12394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000" dirty="0" smtClean="0">
                <a:solidFill>
                  <a:srgbClr val="FF0000"/>
                </a:solidFill>
              </a:rPr>
              <a:t>Józef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000" dirty="0" smtClean="0"/>
              <a:t>Piłsudski</a:t>
            </a:r>
            <a:endParaRPr lang="pl-PL" sz="3600" dirty="0"/>
          </a:p>
        </p:txBody>
      </p:sp>
    </p:spTree>
  </p:cSld>
  <p:clrMapOvr>
    <a:masterClrMapping/>
  </p:clrMapOvr>
  <p:transition spd="slow" advTm="4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539750" y="623888"/>
            <a:ext cx="8280400" cy="2651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en-GB" sz="2800">
                <a:solidFill>
                  <a:srgbClr val="000000"/>
                </a:solidFill>
                <a:latin typeface="Calibri" pitchFamily="32" charset="0"/>
              </a:rPr>
            </a:br>
            <a:endParaRPr lang="en-GB" sz="280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00034" y="5429264"/>
            <a:ext cx="8358246" cy="11821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000" dirty="0">
                <a:solidFill>
                  <a:srgbClr val="FFFFFF"/>
                </a:solidFill>
              </a:rPr>
              <a:t> </a:t>
            </a:r>
            <a:r>
              <a:rPr lang="pl-PL" sz="3600" dirty="0" smtClean="0"/>
              <a:t>Powitanie Józefa Piłsudskiego na dworcu w Warszawie 10 listopada1918.</a:t>
            </a:r>
            <a:endParaRPr lang="pl-PL" sz="3600" dirty="0">
              <a:solidFill>
                <a:srgbClr val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61216"/>
            <a:ext cx="6862001" cy="4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512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5" name="Group 1"/>
          <p:cNvGrpSpPr>
            <a:grpSpLocks/>
          </p:cNvGrpSpPr>
          <p:nvPr/>
        </p:nvGrpSpPr>
        <p:grpSpPr bwMode="auto">
          <a:xfrm>
            <a:off x="781050" y="109538"/>
            <a:ext cx="7780338" cy="1925637"/>
            <a:chOff x="492" y="69"/>
            <a:chExt cx="4901" cy="1213"/>
          </a:xfrm>
        </p:grpSpPr>
        <p:sp>
          <p:nvSpPr>
            <p:cNvPr id="16386" name="Text Box 2"/>
            <p:cNvSpPr txBox="1">
              <a:spLocks noChangeArrowheads="1"/>
            </p:cNvSpPr>
            <p:nvPr/>
          </p:nvSpPr>
          <p:spPr bwMode="auto">
            <a:xfrm>
              <a:off x="492" y="69"/>
              <a:ext cx="4902" cy="121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57250" y="3929063"/>
            <a:ext cx="7572375" cy="2471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0000"/>
              </a:lnSpc>
              <a:spcBef>
                <a:spcPts val="750"/>
              </a:spcBef>
              <a:buClr>
                <a:srgbClr val="898989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000">
              <a:solidFill>
                <a:srgbClr val="898989"/>
              </a:solidFill>
              <a:latin typeface="Calibri" pitchFamily="32" charset="0"/>
            </a:endParaRPr>
          </a:p>
          <a:p>
            <a:pPr algn="ctr">
              <a:lnSpc>
                <a:spcPct val="90000"/>
              </a:lnSpc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800" i="1">
              <a:solidFill>
                <a:srgbClr val="000000"/>
              </a:solidFill>
              <a:latin typeface="Calibri" pitchFamily="32" charset="0"/>
            </a:endParaRPr>
          </a:p>
          <a:p>
            <a:pPr algn="ctr">
              <a:lnSpc>
                <a:spcPct val="90000"/>
              </a:lnSpc>
              <a:spcBef>
                <a:spcPts val="82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300">
              <a:solidFill>
                <a:srgbClr val="000000"/>
              </a:solidFill>
              <a:latin typeface="Calibri" pitchFamily="32" charset="0"/>
            </a:endParaRPr>
          </a:p>
          <a:p>
            <a:pPr algn="ctr">
              <a:lnSpc>
                <a:spcPct val="90000"/>
              </a:lnSpc>
              <a:spcBef>
                <a:spcPts val="82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300">
              <a:solidFill>
                <a:srgbClr val="000000"/>
              </a:solidFill>
              <a:latin typeface="Calibri" pitchFamily="32" charset="0"/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87824" y="908720"/>
            <a:ext cx="3678671" cy="56943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 advTm="512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28625" y="571500"/>
            <a:ext cx="8215313" cy="5853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>
                <a:solidFill>
                  <a:srgbClr val="000000"/>
                </a:solidFill>
                <a:latin typeface="Calibri" pitchFamily="32" charset="0"/>
              </a:rPr>
              <a:t> </a:t>
            </a:r>
            <a:r>
              <a:rPr lang="en-GB" sz="5400">
                <a:solidFill>
                  <a:srgbClr val="FF0000"/>
                </a:solidFill>
                <a:latin typeface="Calibri" pitchFamily="32" charset="0"/>
              </a:rPr>
              <a:t>Do 1936 r</a:t>
            </a:r>
            <a:r>
              <a:rPr lang="pl-PL" sz="5400">
                <a:solidFill>
                  <a:srgbClr val="FF0000"/>
                </a:solidFill>
                <a:latin typeface="Calibri" pitchFamily="32" charset="0"/>
              </a:rPr>
              <a:t>oku</a:t>
            </a:r>
            <a:r>
              <a:rPr lang="en-GB" sz="5400">
                <a:solidFill>
                  <a:srgbClr val="FF0000"/>
                </a:solidFill>
                <a:latin typeface="Calibri" pitchFamily="32" charset="0"/>
              </a:rPr>
              <a:t> 11 listopada był głównie świętem wojska. Dopiero  w 1937 rok</a:t>
            </a:r>
            <a:r>
              <a:rPr lang="pl-PL" sz="5400">
                <a:solidFill>
                  <a:srgbClr val="FF0000"/>
                </a:solidFill>
                <a:latin typeface="Calibri" pitchFamily="32" charset="0"/>
              </a:rPr>
              <a:t>u</a:t>
            </a:r>
            <a:r>
              <a:rPr lang="pl-PL" sz="5400">
                <a:solidFill>
                  <a:srgbClr val="FFFFFF"/>
                </a:solidFill>
                <a:latin typeface="Calibri" pitchFamily="32" charset="0"/>
              </a:rPr>
              <a:t> </a:t>
            </a:r>
          </a:p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5400">
                <a:solidFill>
                  <a:srgbClr val="FFFFFF"/>
                </a:solidFill>
                <a:latin typeface="Calibri" pitchFamily="32" charset="0"/>
              </a:rPr>
              <a:t>o</a:t>
            </a:r>
            <a:r>
              <a:rPr lang="en-GB" sz="5400">
                <a:solidFill>
                  <a:srgbClr val="FFFFFF"/>
                </a:solidFill>
                <a:latin typeface="Calibri" pitchFamily="32" charset="0"/>
              </a:rPr>
              <a:t>bchodzon</a:t>
            </a:r>
            <a:r>
              <a:rPr lang="pl-PL" sz="5400">
                <a:solidFill>
                  <a:srgbClr val="FFFFFF"/>
                </a:solidFill>
                <a:latin typeface="Calibri" pitchFamily="32" charset="0"/>
              </a:rPr>
              <a:t>o go</a:t>
            </a:r>
            <a:r>
              <a:rPr lang="en-GB" sz="5400">
                <a:solidFill>
                  <a:srgbClr val="FFFFFF"/>
                </a:solidFill>
                <a:latin typeface="Calibri" pitchFamily="32" charset="0"/>
              </a:rPr>
              <a:t> jako święto państwowe - Dzień Niepodległości.</a:t>
            </a:r>
            <a:r>
              <a:rPr lang="en-GB" sz="5400">
                <a:solidFill>
                  <a:srgbClr val="000000"/>
                </a:solidFill>
                <a:latin typeface="Calibri" pitchFamily="32" charset="0"/>
              </a:rPr>
              <a:t/>
            </a:r>
            <a:br>
              <a:rPr lang="en-GB" sz="5400">
                <a:solidFill>
                  <a:srgbClr val="000000"/>
                </a:solidFill>
                <a:latin typeface="Calibri" pitchFamily="32" charset="0"/>
              </a:rPr>
            </a:br>
            <a:endParaRPr lang="en-GB" sz="5400">
              <a:solidFill>
                <a:srgbClr val="000000"/>
              </a:solidFill>
              <a:latin typeface="Calibri" pitchFamily="32" charset="0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500034" y="642918"/>
            <a:ext cx="8215370" cy="56832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>
                <a:solidFill>
                  <a:srgbClr val="000000"/>
                </a:solidFill>
                <a:latin typeface="Calibri" pitchFamily="32" charset="0"/>
              </a:rPr>
              <a:t> </a:t>
            </a:r>
            <a:endParaRPr lang="pl-PL" sz="2800" dirty="0" smtClean="0">
              <a:solidFill>
                <a:srgbClr val="000000"/>
              </a:solidFill>
              <a:latin typeface="Calibri" pitchFamily="32" charset="0"/>
            </a:endParaRPr>
          </a:p>
          <a:p>
            <a: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800" dirty="0" smtClean="0">
                <a:solidFill>
                  <a:srgbClr val="FF0000"/>
                </a:solidFill>
                <a:latin typeface="Calibri" pitchFamily="32" charset="0"/>
              </a:rPr>
              <a:t>W</a:t>
            </a:r>
            <a:r>
              <a:rPr lang="pl-PL" sz="4800" dirty="0" smtClean="0">
                <a:solidFill>
                  <a:srgbClr val="FF0000"/>
                </a:solidFill>
                <a:latin typeface="Calibri" pitchFamily="32" charset="0"/>
              </a:rPr>
              <a:t> czasach komunistycznych nie obchodzono tego święta. Dopiero w</a:t>
            </a:r>
            <a:r>
              <a:rPr lang="en-GB" sz="4800" dirty="0" smtClean="0">
                <a:solidFill>
                  <a:srgbClr val="FF0000"/>
                </a:solidFill>
                <a:latin typeface="Calibri" pitchFamily="32" charset="0"/>
              </a:rPr>
              <a:t> </a:t>
            </a:r>
            <a:r>
              <a:rPr lang="en-GB" sz="4800" dirty="0">
                <a:solidFill>
                  <a:srgbClr val="FF0000"/>
                </a:solidFill>
                <a:latin typeface="Calibri" pitchFamily="32" charset="0"/>
              </a:rPr>
              <a:t>1989 </a:t>
            </a:r>
            <a:r>
              <a:rPr lang="en-GB" sz="4800" dirty="0" err="1">
                <a:solidFill>
                  <a:srgbClr val="FF0000"/>
                </a:solidFill>
                <a:latin typeface="Calibri" pitchFamily="32" charset="0"/>
              </a:rPr>
              <a:t>roku</a:t>
            </a:r>
            <a:r>
              <a:rPr lang="en-GB" sz="4800" dirty="0">
                <a:solidFill>
                  <a:srgbClr val="FF0000"/>
                </a:solidFill>
                <a:latin typeface="Calibri" pitchFamily="32" charset="0"/>
              </a:rPr>
              <a:t> </a:t>
            </a:r>
            <a:r>
              <a:rPr lang="pl-PL" sz="4800" dirty="0" err="1" smtClean="0">
                <a:solidFill>
                  <a:srgbClr val="FF0000"/>
                </a:solidFill>
                <a:latin typeface="Calibri" pitchFamily="32" charset="0"/>
              </a:rPr>
              <a:t>s</a:t>
            </a:r>
            <a:r>
              <a:rPr lang="en-GB" sz="4800" dirty="0" err="1" smtClean="0">
                <a:solidFill>
                  <a:srgbClr val="FF0000"/>
                </a:solidFill>
                <a:latin typeface="Calibri" pitchFamily="32" charset="0"/>
              </a:rPr>
              <a:t>ejm</a:t>
            </a:r>
            <a:r>
              <a:rPr lang="en-GB" sz="4800" dirty="0" smtClean="0">
                <a:solidFill>
                  <a:srgbClr val="FF0000"/>
                </a:solidFill>
                <a:latin typeface="Calibri" pitchFamily="32" charset="0"/>
              </a:rPr>
              <a:t> </a:t>
            </a:r>
            <a:r>
              <a:rPr lang="en-GB" sz="4800" dirty="0" err="1">
                <a:latin typeface="Calibri" pitchFamily="32" charset="0"/>
              </a:rPr>
              <a:t>odrodzonej</a:t>
            </a:r>
            <a:r>
              <a:rPr lang="en-GB" sz="4800" dirty="0">
                <a:latin typeface="Calibri" pitchFamily="32" charset="0"/>
              </a:rPr>
              <a:t> </a:t>
            </a:r>
            <a:r>
              <a:rPr lang="en-GB" sz="4800" dirty="0" err="1">
                <a:latin typeface="Calibri" pitchFamily="32" charset="0"/>
              </a:rPr>
              <a:t>Rzeczypospolitej</a:t>
            </a:r>
            <a:r>
              <a:rPr lang="en-GB" sz="4800" dirty="0">
                <a:latin typeface="Calibri" pitchFamily="32" charset="0"/>
              </a:rPr>
              <a:t> </a:t>
            </a:r>
            <a:r>
              <a:rPr lang="en-GB" sz="4800" dirty="0" err="1">
                <a:latin typeface="Calibri" pitchFamily="32" charset="0"/>
              </a:rPr>
              <a:t>Polskiej</a:t>
            </a:r>
            <a:r>
              <a:rPr lang="en-GB" sz="4800" dirty="0">
                <a:latin typeface="Calibri" pitchFamily="32" charset="0"/>
              </a:rPr>
              <a:t> </a:t>
            </a:r>
            <a:r>
              <a:rPr lang="en-GB" sz="4800" dirty="0" err="1">
                <a:solidFill>
                  <a:srgbClr val="FFFFFF"/>
                </a:solidFill>
                <a:latin typeface="Calibri" pitchFamily="32" charset="0"/>
              </a:rPr>
              <a:t>przywrócił</a:t>
            </a:r>
            <a:r>
              <a:rPr lang="en-GB" sz="4800" dirty="0">
                <a:solidFill>
                  <a:srgbClr val="FFFFFF"/>
                </a:solidFill>
                <a:latin typeface="Calibri" pitchFamily="32" charset="0"/>
              </a:rPr>
              <a:t> </a:t>
            </a:r>
            <a:r>
              <a:rPr lang="en-GB" sz="4800" dirty="0" err="1">
                <a:solidFill>
                  <a:srgbClr val="FFFFFF"/>
                </a:solidFill>
                <a:latin typeface="Calibri" pitchFamily="32" charset="0"/>
              </a:rPr>
              <a:t>dzień</a:t>
            </a:r>
            <a:r>
              <a:rPr lang="en-GB" sz="4800" dirty="0">
                <a:solidFill>
                  <a:srgbClr val="FFFFFF"/>
                </a:solidFill>
                <a:latin typeface="Calibri" pitchFamily="32" charset="0"/>
              </a:rPr>
              <a:t> 11 </a:t>
            </a:r>
            <a:r>
              <a:rPr lang="en-GB" sz="4800" dirty="0" err="1">
                <a:solidFill>
                  <a:srgbClr val="FFFFFF"/>
                </a:solidFill>
                <a:latin typeface="Calibri" pitchFamily="32" charset="0"/>
              </a:rPr>
              <a:t>listopada</a:t>
            </a:r>
            <a:r>
              <a:rPr lang="en-GB" sz="4800" dirty="0">
                <a:solidFill>
                  <a:srgbClr val="FFFFFF"/>
                </a:solidFill>
                <a:latin typeface="Calibri" pitchFamily="32" charset="0"/>
              </a:rPr>
              <a:t> </a:t>
            </a:r>
            <a:r>
              <a:rPr lang="en-GB" sz="4800" dirty="0" err="1">
                <a:solidFill>
                  <a:srgbClr val="FFFFFF"/>
                </a:solidFill>
                <a:latin typeface="Calibri" pitchFamily="32" charset="0"/>
              </a:rPr>
              <a:t>jako</a:t>
            </a:r>
            <a:r>
              <a:rPr lang="en-GB" sz="4800" dirty="0">
                <a:solidFill>
                  <a:srgbClr val="FFFFFF"/>
                </a:solidFill>
                <a:latin typeface="Calibri" pitchFamily="32" charset="0"/>
              </a:rPr>
              <a:t> </a:t>
            </a:r>
            <a:r>
              <a:rPr lang="en-GB" sz="4800" dirty="0" err="1">
                <a:solidFill>
                  <a:srgbClr val="FFFFFF"/>
                </a:solidFill>
                <a:latin typeface="Calibri" pitchFamily="32" charset="0"/>
              </a:rPr>
              <a:t>Narodowe</a:t>
            </a:r>
            <a:r>
              <a:rPr lang="en-GB" sz="4800" dirty="0">
                <a:solidFill>
                  <a:srgbClr val="FFFFFF"/>
                </a:solidFill>
                <a:latin typeface="Calibri" pitchFamily="32" charset="0"/>
              </a:rPr>
              <a:t> </a:t>
            </a:r>
            <a:r>
              <a:rPr lang="en-GB" sz="4800" dirty="0" err="1">
                <a:solidFill>
                  <a:srgbClr val="FFFFFF"/>
                </a:solidFill>
                <a:latin typeface="Calibri" pitchFamily="32" charset="0"/>
              </a:rPr>
              <a:t>Święto</a:t>
            </a:r>
            <a:r>
              <a:rPr lang="en-GB" sz="4800" dirty="0">
                <a:solidFill>
                  <a:srgbClr val="FFFFFF"/>
                </a:solidFill>
                <a:latin typeface="Calibri" pitchFamily="32" charset="0"/>
              </a:rPr>
              <a:t> </a:t>
            </a:r>
            <a:r>
              <a:rPr lang="en-GB" sz="4800" dirty="0" err="1">
                <a:solidFill>
                  <a:srgbClr val="FFFFFF"/>
                </a:solidFill>
                <a:latin typeface="Calibri" pitchFamily="32" charset="0"/>
              </a:rPr>
              <a:t>Niepodległości</a:t>
            </a:r>
            <a:r>
              <a:rPr lang="en-GB" sz="4800" dirty="0">
                <a:solidFill>
                  <a:srgbClr val="FFFFFF"/>
                </a:solidFill>
                <a:latin typeface="Calibri" pitchFamily="32" charset="0"/>
              </a:rPr>
              <a:t>.</a:t>
            </a:r>
            <a:r>
              <a:rPr lang="en-GB" sz="2800" dirty="0">
                <a:solidFill>
                  <a:srgbClr val="FFFFFF"/>
                </a:solidFill>
                <a:latin typeface="Calibri" pitchFamily="32" charset="0"/>
              </a:rPr>
              <a:t> </a:t>
            </a:r>
            <a:br>
              <a:rPr lang="en-GB" sz="2800" dirty="0">
                <a:solidFill>
                  <a:srgbClr val="FFFFFF"/>
                </a:solidFill>
                <a:latin typeface="Calibri" pitchFamily="32" charset="0"/>
              </a:rPr>
            </a:br>
            <a:endParaRPr lang="en-GB" sz="2800" dirty="0">
              <a:solidFill>
                <a:srgbClr val="FFFFFF"/>
              </a:solidFill>
              <a:latin typeface="Calibri" pitchFamily="32" charset="0"/>
            </a:endParaRP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ransition spd="slow"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000125" y="857250"/>
            <a:ext cx="7286625" cy="4627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000">
                <a:solidFill>
                  <a:srgbClr val="FF0000"/>
                </a:solidFill>
              </a:rPr>
              <a:t>To Święto sprawia, że w zabieganym życiu stajemy na chwilkę i wspominamy naszych dziadków i pradziadków </a:t>
            </a:r>
            <a:r>
              <a:rPr lang="pl-PL" sz="4000">
                <a:solidFill>
                  <a:srgbClr val="FFFFFF"/>
                </a:solidFill>
              </a:rPr>
              <a:t>walczących o wolność. Składamy kwiaty pod pomnikami tych, którzy poświęcili dla nas życie.</a:t>
            </a:r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143000" y="642938"/>
            <a:ext cx="7215188" cy="4456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400">
                <a:solidFill>
                  <a:srgbClr val="FF0000"/>
                </a:solidFill>
              </a:rPr>
              <a:t>Oglądamy wówczas transmitowane przez telewizję defilady wojskowe i Grób Nieznanego </a:t>
            </a:r>
            <a:r>
              <a:rPr lang="pl-PL" sz="4400">
                <a:solidFill>
                  <a:srgbClr val="FFFFFF"/>
                </a:solidFill>
              </a:rPr>
              <a:t>Żołnierza w Warszawie. Dzień ten dla wielu jest lekcją patriotyzmu i historii. </a:t>
            </a:r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251520" y="5464485"/>
            <a:ext cx="8640960" cy="10614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dirty="0" err="1">
                <a:latin typeface="Calibri" pitchFamily="32" charset="0"/>
              </a:rPr>
              <a:t>Obchody</a:t>
            </a:r>
            <a:r>
              <a:rPr lang="en-GB" sz="3600" dirty="0">
                <a:latin typeface="Calibri" pitchFamily="32" charset="0"/>
              </a:rPr>
              <a:t> </a:t>
            </a:r>
            <a:r>
              <a:rPr lang="en-GB" sz="3600" dirty="0" err="1">
                <a:latin typeface="Calibri" pitchFamily="32" charset="0"/>
              </a:rPr>
              <a:t>Narodowego</a:t>
            </a:r>
            <a:r>
              <a:rPr lang="en-GB" sz="3600" dirty="0">
                <a:latin typeface="Calibri" pitchFamily="32" charset="0"/>
              </a:rPr>
              <a:t> </a:t>
            </a:r>
            <a:r>
              <a:rPr lang="en-GB" sz="3600" dirty="0" err="1">
                <a:latin typeface="Calibri" pitchFamily="32" charset="0"/>
              </a:rPr>
              <a:t>Święta</a:t>
            </a:r>
            <a:r>
              <a:rPr lang="en-GB" sz="3600" dirty="0">
                <a:latin typeface="Calibri" pitchFamily="32" charset="0"/>
              </a:rPr>
              <a:t> </a:t>
            </a:r>
            <a:r>
              <a:rPr lang="en-GB" sz="3600" dirty="0" err="1">
                <a:latin typeface="Calibri" pitchFamily="32" charset="0"/>
              </a:rPr>
              <a:t>Niepodległości</a:t>
            </a:r>
            <a:endParaRPr lang="en-GB" sz="3600" dirty="0">
              <a:latin typeface="Calibri" pitchFamily="32" charset="0"/>
            </a:endParaRPr>
          </a:p>
          <a:p>
            <a:pPr algn="ctr">
              <a:lnSpc>
                <a:spcPct val="100000"/>
              </a:lnSpc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800" dirty="0">
              <a:solidFill>
                <a:srgbClr val="000000"/>
              </a:solidFill>
              <a:latin typeface="Calibri" pitchFamily="32" charset="0"/>
            </a:endParaRPr>
          </a:p>
        </p:txBody>
      </p:sp>
      <p:pic>
        <p:nvPicPr>
          <p:cNvPr id="21507" name="Picture 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50" y="9943"/>
            <a:ext cx="6286500" cy="4362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 advTm="4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71480"/>
            <a:ext cx="8175869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4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428625" y="357188"/>
            <a:ext cx="8286750" cy="576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400" dirty="0">
                <a:solidFill>
                  <a:srgbClr val="FF0000"/>
                </a:solidFill>
              </a:rPr>
              <a:t>W historii powszechnej dzień </a:t>
            </a:r>
          </a:p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400" dirty="0">
                <a:solidFill>
                  <a:srgbClr val="FF0000"/>
                </a:solidFill>
              </a:rPr>
              <a:t>11 listopada 1918 roku zapisał </a:t>
            </a:r>
            <a:r>
              <a:rPr lang="pl-PL" sz="4400" dirty="0">
                <a:solidFill>
                  <a:srgbClr val="FFFFFF"/>
                </a:solidFill>
              </a:rPr>
              <a:t>się głównie jako data zakończenia I wojny światowej. </a:t>
            </a:r>
          </a:p>
        </p:txBody>
      </p:sp>
    </p:spTree>
  </p:cSld>
  <p:clrMapOvr>
    <a:masterClrMapping/>
  </p:clrMapOvr>
  <p:transition spd="slow" advTm="4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28625" y="714375"/>
            <a:ext cx="8143875" cy="508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400">
                <a:solidFill>
                  <a:srgbClr val="FF0000"/>
                </a:solidFill>
              </a:rPr>
              <a:t>Uczestnicząc corocznie w obchodach Święta Niepodległości dajemy wyraz pamięci o tych wszystkich, </a:t>
            </a:r>
            <a:r>
              <a:rPr lang="pl-PL" sz="4400">
                <a:solidFill>
                  <a:srgbClr val="FFFFFF"/>
                </a:solidFill>
              </a:rPr>
              <a:t>dzięki którym żyjemy dzisiaj w wolnej Polsce. Dzięki którym przetrwał nasz język, nasza kultura i tradycja . </a:t>
            </a:r>
          </a:p>
        </p:txBody>
      </p:sp>
    </p:spTree>
  </p:cSld>
  <p:clrMapOvr>
    <a:masterClrMapping/>
  </p:clrMapOvr>
  <p:transition advTm="6000"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42938" y="1143000"/>
            <a:ext cx="7929562" cy="349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800">
                <a:solidFill>
                  <a:srgbClr val="FF0000"/>
                </a:solidFill>
              </a:rPr>
              <a:t>Polacy natomiast kojarzą go przede wszystkim jako moment odzyskania </a:t>
            </a:r>
            <a:r>
              <a:rPr lang="pl-PL" sz="4800">
                <a:solidFill>
                  <a:srgbClr val="FFFFFF"/>
                </a:solidFill>
              </a:rPr>
              <a:t>niepodległości po okresie zaborów.</a:t>
            </a:r>
          </a:p>
        </p:txBody>
      </p:sp>
    </p:spTree>
  </p:cSld>
  <p:clrMapOvr>
    <a:masterClrMapping/>
  </p:clrMapOvr>
  <p:transition advTm="4000"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857224" y="1714488"/>
            <a:ext cx="7715250" cy="28424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800" dirty="0">
                <a:solidFill>
                  <a:srgbClr val="FF0000"/>
                </a:solidFill>
              </a:rPr>
              <a:t>Od 1795 aż do 1918 roku nie było </a:t>
            </a:r>
            <a:r>
              <a:rPr lang="pl-PL" sz="4800" dirty="0" smtClean="0">
                <a:solidFill>
                  <a:srgbClr val="FF0000"/>
                </a:solidFill>
              </a:rPr>
              <a:t>Polski. Została </a:t>
            </a:r>
            <a:r>
              <a:rPr lang="pl-PL" sz="4800" dirty="0"/>
              <a:t>wymazana z map przez </a:t>
            </a:r>
            <a:r>
              <a:rPr lang="pl-PL" sz="4800" dirty="0">
                <a:solidFill>
                  <a:srgbClr val="FFFFFF"/>
                </a:solidFill>
              </a:rPr>
              <a:t>Austrię , Rosję i Niemcy.</a:t>
            </a:r>
          </a:p>
        </p:txBody>
      </p:sp>
    </p:spTree>
  </p:cSld>
  <p:clrMapOvr>
    <a:masterClrMapping/>
  </p:clrMapOvr>
  <p:transition advTm="4000"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71472" y="1142984"/>
            <a:ext cx="7715250" cy="4171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800" dirty="0">
                <a:solidFill>
                  <a:srgbClr val="FF0000"/>
                </a:solidFill>
              </a:rPr>
              <a:t>Kraje te podzieliły się polskimi ziemiami i starały – szczególnie Rosja i </a:t>
            </a:r>
            <a:r>
              <a:rPr lang="pl-PL" sz="4800" dirty="0">
                <a:solidFill>
                  <a:srgbClr val="FFFFFF"/>
                </a:solidFill>
              </a:rPr>
              <a:t>Niemcy- by już nigdy na tych mapach się nie pojawiła.</a:t>
            </a:r>
          </a:p>
        </p:txBody>
      </p:sp>
    </p:spTree>
  </p:cSld>
  <p:clrMapOvr>
    <a:masterClrMapping/>
  </p:clrMapOvr>
  <p:transition advTm="4000"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714375" y="1071563"/>
            <a:ext cx="7143750" cy="4171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800">
                <a:solidFill>
                  <a:srgbClr val="FF0000"/>
                </a:solidFill>
              </a:rPr>
              <a:t>Narzucały Polakom obce języki i kulturę ,surowo karały za każdy przejaw </a:t>
            </a:r>
            <a:r>
              <a:rPr lang="pl-PL" sz="4800">
                <a:solidFill>
                  <a:srgbClr val="FFFFFF"/>
                </a:solidFill>
              </a:rPr>
              <a:t>polskości, krwawo tłumiły próby odzyskiwania niepodległości.</a:t>
            </a:r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571500" y="1071563"/>
            <a:ext cx="7715250" cy="4171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800">
                <a:solidFill>
                  <a:srgbClr val="FF0000"/>
                </a:solidFill>
              </a:rPr>
              <a:t>Wielu Polaków straciło życie walcząc o Polskę. Najwięcej w czasie </a:t>
            </a:r>
            <a:r>
              <a:rPr lang="pl-PL" sz="4800">
                <a:solidFill>
                  <a:srgbClr val="FFFFFF"/>
                </a:solidFill>
              </a:rPr>
              <a:t>powstania listopadowego w latach 1830 -31 i powstania styczniowego 1863 – 64.</a:t>
            </a:r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714375" y="1143000"/>
            <a:ext cx="7500938" cy="4171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l-PL" sz="4800">
                <a:solidFill>
                  <a:srgbClr val="FF0000"/>
                </a:solidFill>
              </a:rPr>
              <a:t>Dopiero I wojna światowa, w czasie której państwa zaborcze Polski stanęły </a:t>
            </a:r>
            <a:r>
              <a:rPr lang="pl-PL" sz="4800">
                <a:solidFill>
                  <a:srgbClr val="FFFFFF"/>
                </a:solidFill>
              </a:rPr>
              <a:t>przeciw sobie, dała Polakom realną szansę na wolność.</a:t>
            </a:r>
          </a:p>
        </p:txBody>
      </p:sp>
    </p:spTree>
  </p:cSld>
  <p:clrMapOvr>
    <a:masterClrMapping/>
  </p:clrMapOvr>
  <p:transition advTm="5000"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3568" y="-99392"/>
            <a:ext cx="7458120" cy="69573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cxnSp>
        <p:nvCxnSpPr>
          <p:cNvPr id="12290" name="AutoShape 2"/>
          <p:cNvCxnSpPr>
            <a:cxnSpLocks noChangeShapeType="1"/>
          </p:cNvCxnSpPr>
          <p:nvPr/>
        </p:nvCxnSpPr>
        <p:spPr bwMode="auto">
          <a:xfrm rot="5400000">
            <a:off x="4037813" y="1250154"/>
            <a:ext cx="1998654" cy="73023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 advTm="4000"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764bae67bfeb8bf2c79891744860857f839dbe"/>
</p:tagLst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360</Words>
  <Application>Microsoft Office PowerPoint</Application>
  <PresentationFormat>Pokaz na ekranie (4:3)</PresentationFormat>
  <Paragraphs>35</Paragraphs>
  <Slides>20</Slides>
  <Notes>20</Notes>
  <HiddenSlides>0</HiddenSlides>
  <MMClips>1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Listopada Święto Niepodległości Polski</dc:title>
  <dc:creator>Rust</dc:creator>
  <cp:lastModifiedBy>usia</cp:lastModifiedBy>
  <cp:revision>27</cp:revision>
  <dcterms:modified xsi:type="dcterms:W3CDTF">2020-10-29T23:13:14Z</dcterms:modified>
</cp:coreProperties>
</file>